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Kanit Light"/>
      <p:regular r:id="rId15"/>
      <p:bold r:id="rId16"/>
      <p:italic r:id="rId17"/>
      <p:boldItalic r:id="rId18"/>
    </p:embeddedFont>
    <p:embeddedFont>
      <p:font typeface="Martel Sans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M4bBdX6RAu5Xx6AT8wenCiHSb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rtel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KanitLight-regular.fntdata"/><Relationship Id="rId14" Type="http://schemas.openxmlformats.org/officeDocument/2006/relationships/slide" Target="slides/slide10.xml"/><Relationship Id="rId17" Type="http://schemas.openxmlformats.org/officeDocument/2006/relationships/font" Target="fonts/KanitLight-italic.fntdata"/><Relationship Id="rId16" Type="http://schemas.openxmlformats.org/officeDocument/2006/relationships/font" Target="fonts/KanitLight-bold.fntdata"/><Relationship Id="rId5" Type="http://schemas.openxmlformats.org/officeDocument/2006/relationships/slide" Target="slides/slide1.xml"/><Relationship Id="rId19" Type="http://schemas.openxmlformats.org/officeDocument/2006/relationships/font" Target="fonts/MartelSans-regular.fntdata"/><Relationship Id="rId6" Type="http://schemas.openxmlformats.org/officeDocument/2006/relationships/slide" Target="slides/slide2.xml"/><Relationship Id="rId18" Type="http://schemas.openxmlformats.org/officeDocument/2006/relationships/font" Target="fonts/Kanit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Módulo fs en Node.js</a:t>
            </a:r>
            <a:endParaRPr b="0" i="0" sz="44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1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Profesor: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González Franco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1" name="Google Shape;20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/>
          <p:cNvSpPr/>
          <p:nvPr/>
        </p:nvSpPr>
        <p:spPr>
          <a:xfrm>
            <a:off x="793790" y="745450"/>
            <a:ext cx="7556421" cy="1020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200"/>
              <a:buFont typeface="Kanit Light"/>
              <a:buNone/>
            </a:pPr>
            <a:r>
              <a:rPr b="0" i="0" lang="en-US" sz="32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Buenas prácticas al trabajar con el módulo fs</a:t>
            </a:r>
            <a:endParaRPr b="0" i="0" sz="3200" u="none" cap="none" strike="noStrike"/>
          </a:p>
        </p:txBody>
      </p:sp>
      <p:pic>
        <p:nvPicPr>
          <p:cNvPr descr="preencoded.png" id="203" name="Google Shape;20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1995607"/>
            <a:ext cx="1020723" cy="182951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0"/>
          <p:cNvSpPr/>
          <p:nvPr/>
        </p:nvSpPr>
        <p:spPr>
          <a:xfrm>
            <a:off x="2018586" y="2199680"/>
            <a:ext cx="3166824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00"/>
              <a:buFont typeface="Kanit Light"/>
              <a:buNone/>
            </a:pPr>
            <a:r>
              <a:rPr b="0" i="0" lang="en-US" sz="20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Preferir Métodos Asíncronos</a:t>
            </a:r>
            <a:endParaRPr b="0" i="0" sz="2000" u="none" cap="none" strike="noStrike"/>
          </a:p>
        </p:txBody>
      </p:sp>
      <p:sp>
        <p:nvSpPr>
          <p:cNvPr id="205" name="Google Shape;205;p10"/>
          <p:cNvSpPr/>
          <p:nvPr/>
        </p:nvSpPr>
        <p:spPr>
          <a:xfrm>
            <a:off x="2018586" y="2640925"/>
            <a:ext cx="6331625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Martel Sans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Utilizar funciones asíncronas previene bloqueos del hilo principal, manteniendo la aplicación responsiva y mejorando significativamente la experiencia del usuario.</a:t>
            </a:r>
            <a:endParaRPr b="0" i="0" sz="1600" u="none" cap="none" strike="noStrike"/>
          </a:p>
        </p:txBody>
      </p:sp>
      <p:pic>
        <p:nvPicPr>
          <p:cNvPr descr="preencoded.png" id="206" name="Google Shape;20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825121"/>
            <a:ext cx="1020723" cy="182951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/>
          <p:nvPr/>
        </p:nvSpPr>
        <p:spPr>
          <a:xfrm>
            <a:off x="2018586" y="4029194"/>
            <a:ext cx="3507462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00"/>
              <a:buFont typeface="Kanit Light"/>
              <a:buNone/>
            </a:pPr>
            <a:r>
              <a:rPr b="0" i="0" lang="en-US" sz="20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Implementar Manejo de Errores</a:t>
            </a:r>
            <a:endParaRPr b="0" i="0" sz="2000" u="none" cap="none" strike="noStrike"/>
          </a:p>
        </p:txBody>
      </p:sp>
      <p:sp>
        <p:nvSpPr>
          <p:cNvPr id="208" name="Google Shape;208;p10"/>
          <p:cNvSpPr/>
          <p:nvPr/>
        </p:nvSpPr>
        <p:spPr>
          <a:xfrm>
            <a:off x="2018586" y="4470440"/>
            <a:ext cx="6331625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Martel Sans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Verificar y gestionar errores en todas las operaciones de archivo es fundamental para mantener la estabilidad y confiabilidad de la aplicación.</a:t>
            </a:r>
            <a:endParaRPr b="0" i="0" sz="1600" u="none" cap="none" strike="noStrike"/>
          </a:p>
        </p:txBody>
      </p:sp>
      <p:pic>
        <p:nvPicPr>
          <p:cNvPr descr="preencoded.png" id="209" name="Google Shape;20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654635"/>
            <a:ext cx="1020723" cy="1829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/>
          <p:nvPr/>
        </p:nvSpPr>
        <p:spPr>
          <a:xfrm>
            <a:off x="2018586" y="5858708"/>
            <a:ext cx="382428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00"/>
              <a:buFont typeface="Kanit Light"/>
              <a:buNone/>
            </a:pPr>
            <a:r>
              <a:rPr b="0" i="0" lang="en-US" sz="20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Limpiar Recursos Adecuadamente</a:t>
            </a:r>
            <a:endParaRPr b="0" i="0" sz="2000" u="none" cap="none" strike="noStrike"/>
          </a:p>
        </p:txBody>
      </p:sp>
      <p:sp>
        <p:nvSpPr>
          <p:cNvPr id="211" name="Google Shape;211;p10"/>
          <p:cNvSpPr/>
          <p:nvPr/>
        </p:nvSpPr>
        <p:spPr>
          <a:xfrm>
            <a:off x="2018586" y="6299954"/>
            <a:ext cx="6331625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Martel Sans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Eliminar archivos temporales y cerrar recursos correctamente previene pérdidas de memoria y optimiza el rendimiento general del sistema.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793790" y="1840468"/>
            <a:ext cx="6577251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550"/>
              <a:buFont typeface="Kanit Light"/>
              <a:buNone/>
            </a:pPr>
            <a:r>
              <a:rPr b="0" i="0" lang="en-US" sz="35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¿Qué es el módulo fs en Node.js?</a:t>
            </a:r>
            <a:endParaRPr b="0" i="0" sz="35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793790" y="2662595"/>
            <a:ext cx="7556421" cy="1768912"/>
          </a:xfrm>
          <a:prstGeom prst="roundRect">
            <a:avLst>
              <a:gd fmla="val 5386" name="adj"/>
            </a:avLst>
          </a:prstGeom>
          <a:solidFill>
            <a:srgbClr val="FFFFFF"/>
          </a:solidFill>
          <a:ln cap="flat" cmpd="sng" w="3047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1051084" y="29198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Sistema de Archivos</a:t>
            </a:r>
            <a:endParaRPr b="0" i="0" sz="22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1051084" y="3410307"/>
            <a:ext cx="7041832" cy="763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 módulo </a:t>
            </a:r>
            <a:r>
              <a:rPr b="0" i="0" lang="en-US" sz="17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fs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(File System) es la herramienta principal para interactuar con el sistema de archivos del servidor desde Node.js.</a:t>
            </a:r>
            <a:endParaRPr b="0" i="0" sz="17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93790" y="4658320"/>
            <a:ext cx="7556421" cy="1730812"/>
          </a:xfrm>
          <a:prstGeom prst="roundRect">
            <a:avLst>
              <a:gd fmla="val 5504" name="adj"/>
            </a:avLst>
          </a:prstGeom>
          <a:solidFill>
            <a:srgbClr val="FFFFFF"/>
          </a:solidFill>
          <a:ln cap="flat" cmpd="sng" w="3047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51084" y="49156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Funcionalidades Clave</a:t>
            </a:r>
            <a:endParaRPr b="0" i="0" sz="220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1051084" y="5406033"/>
            <a:ext cx="704183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Permite realizar operaciones esenciales como leer, escribir, crear y eliminar archivos, facilitando la gestión de datos persistentes.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793790" y="711279"/>
            <a:ext cx="7556421" cy="1020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200"/>
              <a:buFont typeface="Kanit Light"/>
              <a:buNone/>
            </a:pPr>
            <a:r>
              <a:rPr b="0" i="0" lang="en-US" sz="32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Importancia del módulo fs en el desarrollo</a:t>
            </a:r>
            <a:endParaRPr b="0" i="0" sz="320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793790" y="1961436"/>
            <a:ext cx="7556421" cy="2691646"/>
          </a:xfrm>
          <a:prstGeom prst="roundRect">
            <a:avLst>
              <a:gd fmla="val 3185" name="adj"/>
            </a:avLst>
          </a:prstGeom>
          <a:solidFill>
            <a:srgbClr val="DFECE9"/>
          </a:solidFill>
          <a:ln cap="flat" cmpd="sng" w="9525">
            <a:solidFill>
              <a:srgbClr val="437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1005483" y="2173129"/>
            <a:ext cx="612338" cy="612338"/>
          </a:xfrm>
          <a:prstGeom prst="roundRect">
            <a:avLst>
              <a:gd fmla="val 14931436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837" y="2307074"/>
            <a:ext cx="275511" cy="34444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/>
          <p:nvPr/>
        </p:nvSpPr>
        <p:spPr>
          <a:xfrm>
            <a:off x="1005483" y="2989540"/>
            <a:ext cx="3338870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00"/>
              <a:buFont typeface="Kanit Light"/>
              <a:buNone/>
            </a:pPr>
            <a:r>
              <a:rPr b="0" i="0" lang="en-US" sz="20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Gestión de Datos Persistentes</a:t>
            </a:r>
            <a:endParaRPr b="0" i="0" sz="200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1005483" y="3430786"/>
            <a:ext cx="7133034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Martel Sans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 módulo </a:t>
            </a:r>
            <a:r>
              <a:rPr b="0" i="0" lang="en-US" sz="160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fs</a:t>
            </a: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permite a las aplicaciones mantener datos de forma permanente, facilitando la lectura y escritura de archivos para preservar el estado y configuración.</a:t>
            </a:r>
            <a:endParaRPr b="0" i="0" sz="16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793790" y="4857155"/>
            <a:ext cx="7556421" cy="2661166"/>
          </a:xfrm>
          <a:prstGeom prst="roundRect">
            <a:avLst>
              <a:gd fmla="val 3222" name="adj"/>
            </a:avLst>
          </a:prstGeom>
          <a:solidFill>
            <a:srgbClr val="DFECE9"/>
          </a:solidFill>
          <a:ln cap="flat" cmpd="sng" w="9525">
            <a:solidFill>
              <a:srgbClr val="437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1005483" y="5068848"/>
            <a:ext cx="612338" cy="612338"/>
          </a:xfrm>
          <a:prstGeom prst="roundRect">
            <a:avLst>
              <a:gd fmla="val 14931436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" name="Google Shape;8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3837" y="5202793"/>
            <a:ext cx="275511" cy="34444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1005483" y="5885259"/>
            <a:ext cx="3343513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00"/>
              <a:buFont typeface="Kanit Light"/>
              <a:buNone/>
            </a:pPr>
            <a:r>
              <a:rPr b="0" i="0" lang="en-US" sz="20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Integración de Datos Externos</a:t>
            </a:r>
            <a:endParaRPr b="0" i="0" sz="20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1005483" y="6326505"/>
            <a:ext cx="7133034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Martel Sans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Capacidad para cargar y manipular archivos de diferentes formatos como JSON, CSV y TXT, mejorando la flexibilidad en el intercambio de información.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/>
          <p:nvPr/>
        </p:nvSpPr>
        <p:spPr>
          <a:xfrm>
            <a:off x="6280190" y="694373"/>
            <a:ext cx="3937397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000"/>
              <a:buFont typeface="Kanit Light"/>
              <a:buNone/>
            </a:pPr>
            <a:r>
              <a:rPr b="0" i="0" lang="en-US" sz="30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readFile y readFileSync</a:t>
            </a:r>
            <a:endParaRPr b="0" i="0" sz="300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6280190" y="1393150"/>
            <a:ext cx="192762" cy="240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00"/>
              <a:buFont typeface="Kanit Light"/>
              <a:buNone/>
            </a:pPr>
            <a:r>
              <a:rPr b="0" i="0" lang="en-US" sz="15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01</a:t>
            </a:r>
            <a:endParaRPr b="0" i="0" sz="150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6280190" y="1697831"/>
            <a:ext cx="3681770" cy="22860"/>
          </a:xfrm>
          <a:prstGeom prst="rect">
            <a:avLst/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6280190" y="1839873"/>
            <a:ext cx="3171706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50"/>
              <a:buFont typeface="Kanit Light"/>
              <a:buNone/>
            </a:pPr>
            <a:r>
              <a:rPr b="0" i="0" lang="en-US" sz="18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Lectura Asíncrona vs Síncrona</a:t>
            </a:r>
            <a:endParaRPr b="0" i="0" sz="18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6280190" y="2256711"/>
            <a:ext cx="3681770" cy="1602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00"/>
              <a:buFont typeface="Consolas"/>
              <a:buNone/>
            </a:pPr>
            <a:r>
              <a:rPr b="0" i="0" lang="en-US" sz="150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readFile</a:t>
            </a:r>
            <a:r>
              <a:rPr b="0" i="0" lang="en-US" sz="15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permite lectura no bloqueante ideal para aplicaciones concurrentes, mientras </a:t>
            </a:r>
            <a:r>
              <a:rPr b="0" i="0" lang="en-US" sz="150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readFileSync</a:t>
            </a:r>
            <a:r>
              <a:rPr b="0" i="0" lang="en-US" sz="15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bloquea la ejecución, perfecto para configuraciones iniciales.</a:t>
            </a:r>
            <a:endParaRPr b="0" i="0" sz="150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10154729" y="1393150"/>
            <a:ext cx="4566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00"/>
              <a:buFont typeface="Kanit Light"/>
              <a:buNone/>
            </a:pPr>
            <a:r>
              <a:rPr b="0" i="0" lang="en-US" sz="15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02</a:t>
            </a:r>
            <a:endParaRPr b="0" i="0" sz="15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10154722" y="1697831"/>
            <a:ext cx="3681889" cy="22860"/>
          </a:xfrm>
          <a:prstGeom prst="rect">
            <a:avLst/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10154722" y="1839873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50"/>
              <a:buFont typeface="Kanit Light"/>
              <a:buNone/>
            </a:pPr>
            <a:r>
              <a:rPr b="0" i="0" lang="en-US" sz="18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Manejo de Errores</a:t>
            </a:r>
            <a:endParaRPr b="0" i="0" sz="185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10154722" y="2256711"/>
            <a:ext cx="3681889" cy="1294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00"/>
              <a:buFont typeface="Martel Sans"/>
              <a:buNone/>
            </a:pPr>
            <a:r>
              <a:rPr b="0" i="0" lang="en-US" sz="15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En </a:t>
            </a:r>
            <a:r>
              <a:rPr b="0" i="0" lang="en-US" sz="150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readFile</a:t>
            </a:r>
            <a:r>
              <a:rPr b="0" i="0" lang="en-US" sz="15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se usan callbacks para errores, mientras </a:t>
            </a:r>
            <a:r>
              <a:rPr b="0" i="0" lang="en-US" sz="150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readFileSync</a:t>
            </a:r>
            <a:r>
              <a:rPr b="0" i="0" lang="en-US" sz="15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utiliza bloques try/catch más intuitivos para identificar problemas.</a:t>
            </a:r>
            <a:endParaRPr b="0" i="0" sz="150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6280206" y="4196825"/>
            <a:ext cx="3036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00"/>
              <a:buFont typeface="Kanit Light"/>
              <a:buNone/>
            </a:pPr>
            <a:r>
              <a:rPr b="0" i="0" lang="en-US" sz="15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03</a:t>
            </a:r>
            <a:endParaRPr b="0" i="0" sz="15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6280190" y="4501515"/>
            <a:ext cx="7556421" cy="22860"/>
          </a:xfrm>
          <a:prstGeom prst="rect">
            <a:avLst/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6280190" y="4643557"/>
            <a:ext cx="3483412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50"/>
              <a:buFont typeface="Kanit Light"/>
              <a:buNone/>
            </a:pPr>
            <a:r>
              <a:rPr b="0" i="0" lang="en-US" sz="18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Consideraciones de Rendimiento</a:t>
            </a:r>
            <a:endParaRPr b="0" i="0" sz="185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6280190" y="5060394"/>
            <a:ext cx="7556421" cy="6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00"/>
              <a:buFont typeface="Martel Sans"/>
              <a:buNone/>
            </a:pPr>
            <a:r>
              <a:rPr b="0" i="0" lang="en-US" sz="15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Elegir </a:t>
            </a:r>
            <a:r>
              <a:rPr b="0" i="0" lang="en-US" sz="150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readFile</a:t>
            </a:r>
            <a:r>
              <a:rPr b="0" i="0" lang="en-US" sz="15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para aplicaciones interactivas y </a:t>
            </a:r>
            <a:r>
              <a:rPr b="0" i="0" lang="en-US" sz="150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readFileSync</a:t>
            </a:r>
            <a:r>
              <a:rPr b="0" i="0" lang="en-US" sz="15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para scripts secuenciales según el contexto específico.</a:t>
            </a:r>
            <a:endParaRPr b="0" i="0" sz="15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6280190" y="6068973"/>
            <a:ext cx="7556421" cy="1466255"/>
          </a:xfrm>
          <a:prstGeom prst="roundRect">
            <a:avLst>
              <a:gd fmla="val 5523" name="adj"/>
            </a:avLst>
          </a:prstGeom>
          <a:solidFill>
            <a:srgbClr val="CFE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2952" y="6339245"/>
            <a:ext cx="240983" cy="19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6906697" y="6309836"/>
            <a:ext cx="6737152" cy="955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rtel Sans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Estructura:</a:t>
            </a:r>
            <a:r>
              <a:rPr b="0" i="0" lang="en-US" sz="1500" u="none" cap="none" strike="noStrike">
                <a:solidFill>
                  <a:srgbClr val="000000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fs.readFile(path, options, callback)</a:t>
            </a:r>
            <a:r>
              <a:rPr b="0" i="0" lang="en-US" sz="1500" u="none" cap="none" strike="noStrike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fs.readFileSync(path, options)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642461" y="504706"/>
            <a:ext cx="3923109" cy="458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50"/>
              <a:buFont typeface="Kanit Light"/>
              <a:buNone/>
            </a:pPr>
            <a:r>
              <a:rPr b="0" i="0" lang="en-US" sz="28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writeFile y writeFileSync</a:t>
            </a:r>
            <a:endParaRPr b="0" i="0" sz="285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642461" y="1376363"/>
            <a:ext cx="412909" cy="412909"/>
          </a:xfrm>
          <a:prstGeom prst="roundRect">
            <a:avLst>
              <a:gd fmla="val 18671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238845" y="1439347"/>
            <a:ext cx="2294453" cy="286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Kanit Light"/>
              <a:buNone/>
            </a:pPr>
            <a:r>
              <a:rPr b="0" i="0" lang="en-US" sz="18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Escritura Asíncrona</a:t>
            </a:r>
            <a:endParaRPr b="0" i="0" sz="180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1238845" y="1909524"/>
            <a:ext cx="3202900" cy="1491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00"/>
              <a:buFont typeface="Martel Sans"/>
              <a:buNone/>
            </a:pPr>
            <a:r>
              <a:rPr b="0" i="0" lang="en-US" sz="14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 método </a:t>
            </a:r>
            <a:r>
              <a:rPr b="0" i="0" lang="en-US" sz="140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writeFile</a:t>
            </a:r>
            <a:r>
              <a:rPr b="0" i="0" lang="en-US" sz="14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permite escritura no bloqueante, optimizando el rendimiento en aplicaciones con alta concurrencia y múltiples operaciones simultáneas.</a:t>
            </a:r>
            <a:endParaRPr b="0" i="0" sz="14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4671179" y="1376363"/>
            <a:ext cx="412909" cy="412909"/>
          </a:xfrm>
          <a:prstGeom prst="roundRect">
            <a:avLst>
              <a:gd fmla="val 18671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5267563" y="1439347"/>
            <a:ext cx="2294453" cy="286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Kanit Light"/>
              <a:buNone/>
            </a:pPr>
            <a:r>
              <a:rPr b="0" i="0" lang="en-US" sz="18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Escritura Síncrona</a:t>
            </a:r>
            <a:endParaRPr b="0" i="0" sz="180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5267563" y="1909524"/>
            <a:ext cx="3203019" cy="1197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00"/>
              <a:buFont typeface="Consolas"/>
              <a:buNone/>
            </a:pPr>
            <a:r>
              <a:rPr b="0" i="0" lang="en-US" sz="140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writeFileSync</a:t>
            </a:r>
            <a:r>
              <a:rPr b="0" i="0" lang="en-US" sz="14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garantiza finalización completa antes de continuar, esencial en scripts que requieren secuencialidad estricta.</a:t>
            </a:r>
            <a:endParaRPr b="0" i="0" sz="140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642461" y="3768090"/>
            <a:ext cx="412909" cy="412909"/>
          </a:xfrm>
          <a:prstGeom prst="roundRect">
            <a:avLst>
              <a:gd fmla="val 18671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1238845" y="3831074"/>
            <a:ext cx="2731294" cy="286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Kanit Light"/>
              <a:buNone/>
            </a:pPr>
            <a:r>
              <a:rPr b="0" i="0" lang="en-US" sz="18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Gestión de Errores Robusta</a:t>
            </a:r>
            <a:endParaRPr b="0" i="0" sz="180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1238845" y="4301252"/>
            <a:ext cx="7231737" cy="587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00"/>
              <a:buFont typeface="Martel Sans"/>
              <a:buNone/>
            </a:pPr>
            <a:r>
              <a:rPr b="0" i="0" lang="en-US" sz="14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Implementar manejo adecuado de errores previene fallos críticos y asegura la integridad de los datos escritos.</a:t>
            </a:r>
            <a:endParaRPr b="0" i="0" sz="1400" u="none" cap="none" strike="noStrike"/>
          </a:p>
        </p:txBody>
      </p:sp>
      <p:pic>
        <p:nvPicPr>
          <p:cNvPr descr="preencoded.png"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5878" y="1376363"/>
            <a:ext cx="5069562" cy="50695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/>
          <p:nvPr/>
        </p:nvSpPr>
        <p:spPr>
          <a:xfrm>
            <a:off x="8925878" y="6652379"/>
            <a:ext cx="5069562" cy="1390174"/>
          </a:xfrm>
          <a:prstGeom prst="roundRect">
            <a:avLst>
              <a:gd fmla="val 5546" name="adj"/>
            </a:avLst>
          </a:prstGeom>
          <a:solidFill>
            <a:srgbClr val="CFE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8" name="Google Shape;12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9353" y="6911578"/>
            <a:ext cx="229433" cy="1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/>
          <p:nvPr/>
        </p:nvSpPr>
        <p:spPr>
          <a:xfrm>
            <a:off x="9522262" y="6881693"/>
            <a:ext cx="4289703" cy="90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rtel San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Estructura:</a:t>
            </a: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fs.writeFile(path, data, options, callback)</a:t>
            </a:r>
            <a:r>
              <a:rPr b="0" i="0" lang="en-US" sz="1400" u="none" cap="none" strike="noStrike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fs.writeFileSync(path, data, options)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6280190" y="786527"/>
            <a:ext cx="5886093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550"/>
              <a:buFont typeface="Kanit Light"/>
              <a:buNone/>
            </a:pPr>
            <a:r>
              <a:rPr b="0" i="0" lang="en-US" sz="35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appendFile y appendFileSync</a:t>
            </a:r>
            <a:endParaRPr b="0" i="0" sz="355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6280190" y="1608653"/>
            <a:ext cx="7556421" cy="2131814"/>
          </a:xfrm>
          <a:prstGeom prst="roundRect">
            <a:avLst>
              <a:gd fmla="val 6863" name="adj"/>
            </a:avLst>
          </a:prstGeom>
          <a:solidFill>
            <a:srgbClr val="FFFFFF"/>
          </a:solidFill>
          <a:ln cap="flat" cmpd="sng" w="30475">
            <a:solidFill>
              <a:srgbClr val="437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6249710" y="1608653"/>
            <a:ext cx="121920" cy="2131814"/>
          </a:xfrm>
          <a:prstGeom prst="roundRect">
            <a:avLst>
              <a:gd fmla="val 78139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6628924" y="1865948"/>
            <a:ext cx="292131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Funcionalidad Principal</a:t>
            </a:r>
            <a:endParaRPr b="0" i="0" sz="220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6628924" y="2356366"/>
            <a:ext cx="6950393" cy="1126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Los métodos </a:t>
            </a:r>
            <a:r>
              <a:rPr b="0" i="0" lang="en-US" sz="17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appendFile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y </a:t>
            </a:r>
            <a:r>
              <a:rPr b="0" i="0" lang="en-US" sz="17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appendFileSync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permiten añadir contenido al final de un archivo existente sin sobrescribir el contenido previo.</a:t>
            </a:r>
            <a:endParaRPr b="0" i="0" sz="175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6280190" y="3967282"/>
            <a:ext cx="7556421" cy="2093714"/>
          </a:xfrm>
          <a:prstGeom prst="roundRect">
            <a:avLst>
              <a:gd fmla="val 6988" name="adj"/>
            </a:avLst>
          </a:prstGeom>
          <a:solidFill>
            <a:srgbClr val="FFFFFF"/>
          </a:solidFill>
          <a:ln cap="flat" cmpd="sng" w="30475">
            <a:solidFill>
              <a:srgbClr val="437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6249710" y="3967282"/>
            <a:ext cx="121920" cy="2093714"/>
          </a:xfrm>
          <a:prstGeom prst="roundRect">
            <a:avLst>
              <a:gd fmla="val 78139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6628924" y="4224576"/>
            <a:ext cx="289238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Casos de Uso Comunes</a:t>
            </a:r>
            <a:endParaRPr b="0" i="0" sz="220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6628924" y="4714994"/>
            <a:ext cx="695039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Ideales para registros de logs, acumulación de datos, y situaciones donde necesitas preservar información histórica mientras añades nueva.</a:t>
            </a:r>
            <a:endParaRPr b="0" i="0" sz="175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6280190" y="6316147"/>
            <a:ext cx="7556421" cy="1126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1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Estructura:</a:t>
            </a:r>
            <a:r>
              <a:rPr b="0" i="0" lang="en-US" sz="17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fs.appendFile(path, data, options, callback)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fs.appendFileSync(path, data, options)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6280190" y="716042"/>
            <a:ext cx="4309705" cy="538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350"/>
              <a:buFont typeface="Kanit Light"/>
              <a:buNone/>
            </a:pPr>
            <a:r>
              <a:rPr b="0" i="0" lang="en-US" sz="33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unlink y unlinkSync</a:t>
            </a:r>
            <a:endParaRPr b="0" i="0" sz="335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6280190" y="1497211"/>
            <a:ext cx="7556421" cy="1976676"/>
          </a:xfrm>
          <a:prstGeom prst="roundRect">
            <a:avLst>
              <a:gd fmla="val 4579" name="adj"/>
            </a:avLst>
          </a:prstGeom>
          <a:solidFill>
            <a:srgbClr val="437066"/>
          </a:solidFill>
          <a:ln cap="flat" cmpd="sng" w="9525">
            <a:solidFill>
              <a:srgbClr val="5C89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6503194" y="1720215"/>
            <a:ext cx="2826663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Kanit Light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Kanit Light"/>
                <a:ea typeface="Kanit Light"/>
                <a:cs typeface="Kanit Light"/>
                <a:sym typeface="Kanit Light"/>
              </a:rPr>
              <a:t>Eliminación de Archivos</a:t>
            </a:r>
            <a:endParaRPr b="0" i="0" sz="210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6503194" y="2185988"/>
            <a:ext cx="7110412" cy="1064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artel Sans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Martel Sans"/>
                <a:ea typeface="Martel Sans"/>
                <a:cs typeface="Martel Sans"/>
                <a:sym typeface="Martel Sans"/>
              </a:rPr>
              <a:t>Los métodos </a:t>
            </a:r>
            <a:r>
              <a:rPr i="0" lang="en-US" sz="1650" u="none" cap="none" strike="noStrike">
                <a:solidFill>
                  <a:schemeClr val="dk2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unlink</a:t>
            </a:r>
            <a:r>
              <a:rPr i="0" lang="en-US" sz="1650" u="none" cap="none" strike="noStrike">
                <a:solidFill>
                  <a:schemeClr val="dk2"/>
                </a:solidFill>
                <a:latin typeface="Martel Sans"/>
                <a:ea typeface="Martel Sans"/>
                <a:cs typeface="Martel Sans"/>
                <a:sym typeface="Martel Sans"/>
              </a:rPr>
              <a:t> </a:t>
            </a:r>
            <a:r>
              <a:rPr b="0" i="0" lang="en-US" sz="1650" u="none" cap="none" strike="noStrike">
                <a:solidFill>
                  <a:srgbClr val="FFFFFF"/>
                </a:solidFill>
                <a:latin typeface="Martel Sans"/>
                <a:ea typeface="Martel Sans"/>
                <a:cs typeface="Martel Sans"/>
                <a:sym typeface="Martel Sans"/>
              </a:rPr>
              <a:t>y </a:t>
            </a:r>
            <a:r>
              <a:rPr b="0" i="0" lang="en-US" sz="1650" u="none" cap="none" strike="noStrike">
                <a:solidFill>
                  <a:schemeClr val="dk2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unlinkSync</a:t>
            </a:r>
            <a:r>
              <a:rPr b="0" i="0" lang="en-US" sz="1650" u="none" cap="none" strike="noStrike">
                <a:solidFill>
                  <a:schemeClr val="dk2"/>
                </a:solidFill>
                <a:latin typeface="Martel Sans"/>
                <a:ea typeface="Martel Sans"/>
                <a:cs typeface="Martel Sans"/>
                <a:sym typeface="Martel Sans"/>
              </a:rPr>
              <a:t> </a:t>
            </a:r>
            <a:r>
              <a:rPr b="0" i="0" lang="en-US" sz="1650" u="none" cap="none" strike="noStrike">
                <a:solidFill>
                  <a:srgbClr val="FFFFFF"/>
                </a:solidFill>
                <a:latin typeface="Martel Sans"/>
                <a:ea typeface="Martel Sans"/>
                <a:cs typeface="Martel Sans"/>
                <a:sym typeface="Martel Sans"/>
              </a:rPr>
              <a:t>permiten eliminar archivos del sistema de forma definitiva, ofreciendo control total sobre la gestión de archivos temporales o innecesarios.</a:t>
            </a:r>
            <a:endParaRPr b="0" i="0" sz="165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6280190" y="3689271"/>
            <a:ext cx="7556421" cy="1946196"/>
          </a:xfrm>
          <a:prstGeom prst="roundRect">
            <a:avLst>
              <a:gd fmla="val 4650" name="adj"/>
            </a:avLst>
          </a:prstGeom>
          <a:solidFill>
            <a:srgbClr val="437066"/>
          </a:solidFill>
          <a:ln cap="flat" cmpd="sng" w="9525">
            <a:solidFill>
              <a:srgbClr val="5C89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6503194" y="3912275"/>
            <a:ext cx="3087529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Kanit Light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Kanit Light"/>
                <a:ea typeface="Kanit Light"/>
                <a:cs typeface="Kanit Light"/>
                <a:sym typeface="Kanit Light"/>
              </a:rPr>
              <a:t>Precauciones Importantes</a:t>
            </a:r>
            <a:endParaRPr b="0" i="0" sz="21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6503194" y="4378047"/>
            <a:ext cx="7110412" cy="103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artel Sans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Martel Sans"/>
                <a:ea typeface="Martel Sans"/>
                <a:cs typeface="Martel Sans"/>
                <a:sym typeface="Martel Sans"/>
              </a:rPr>
              <a:t>La eliminación es permanente e irreversible. Siempre verificar la existencia del archivo y implementar confirmaciones antes de ejecutar estas operaciones.</a:t>
            </a:r>
            <a:endParaRPr b="0" i="0" sz="165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6280190" y="5877878"/>
            <a:ext cx="7556421" cy="1635562"/>
          </a:xfrm>
          <a:prstGeom prst="roundRect">
            <a:avLst>
              <a:gd fmla="val 5534" name="adj"/>
            </a:avLst>
          </a:prstGeom>
          <a:solidFill>
            <a:srgbClr val="CFE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0" name="Google Shape;16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5574" y="6179582"/>
            <a:ext cx="269319" cy="21538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6980277" y="6147078"/>
            <a:ext cx="6640949" cy="1064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Martel Sans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Estructura:</a:t>
            </a:r>
            <a:r>
              <a:rPr b="0" i="0" lang="en-US" sz="1650" u="none" cap="none" strike="noStrike">
                <a:solidFill>
                  <a:srgbClr val="000000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fs.unlink(path, callback)</a:t>
            </a:r>
            <a:r>
              <a:rPr b="0" i="0" lang="en-US" sz="1650" u="none" cap="none" strike="noStrike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fs.unlinkSync(path)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793790" y="93964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mkdir y mkdirSync</a:t>
            </a:r>
            <a:endParaRPr b="0" i="0" sz="4450" u="none" cap="none" strike="noStrike"/>
          </a:p>
        </p:txBody>
      </p:sp>
      <p:pic>
        <p:nvPicPr>
          <p:cNvPr descr="preencoded.png" id="169" name="Google Shape;16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198858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/>
          <p:nvPr/>
        </p:nvSpPr>
        <p:spPr>
          <a:xfrm>
            <a:off x="1644253" y="2123242"/>
            <a:ext cx="289298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Creación de Directorios</a:t>
            </a:r>
            <a:endParaRPr b="0" i="0" sz="2200" u="none" cap="none" strike="noStrike"/>
          </a:p>
        </p:txBody>
      </p:sp>
      <p:sp>
        <p:nvSpPr>
          <p:cNvPr id="171" name="Google Shape;171;p8"/>
          <p:cNvSpPr/>
          <p:nvPr/>
        </p:nvSpPr>
        <p:spPr>
          <a:xfrm>
            <a:off x="1644253" y="2613660"/>
            <a:ext cx="670595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Estos métodos permiten crear nuevos directorios en el sistema de archivos, siendo fundamentales para organizar la estructura de datos de tu aplicación.</a:t>
            </a:r>
            <a:endParaRPr b="0" i="0" sz="1750" u="none" cap="none" strike="noStrike"/>
          </a:p>
        </p:txBody>
      </p:sp>
      <p:pic>
        <p:nvPicPr>
          <p:cNvPr descr="preencoded.png" id="172" name="Google Shape;17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15599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1644253" y="42906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Método Síncrono Ideal</a:t>
            </a:r>
            <a:endParaRPr b="0" i="0" sz="22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1644253" y="4781074"/>
            <a:ext cx="6705957" cy="1126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mkdirSync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es perfecto para scripts que necesitan asegurar la existencia de directorios antes de realizar otras operaciones críticas.</a:t>
            </a:r>
            <a:endParaRPr b="0" i="0" sz="175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793790" y="6163032"/>
            <a:ext cx="7556421" cy="1126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1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Estructura:</a:t>
            </a:r>
            <a:r>
              <a:rPr b="0" i="0" lang="en-US" sz="17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fs.mkdir(path, options, callback)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fs.mkdirSync(path, options)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5174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/>
          <p:nvPr/>
        </p:nvSpPr>
        <p:spPr>
          <a:xfrm>
            <a:off x="793790" y="3494961"/>
            <a:ext cx="4082891" cy="510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200"/>
              <a:buFont typeface="Kanit Light"/>
              <a:buNone/>
            </a:pPr>
            <a:r>
              <a:rPr b="0" i="0" lang="en-US" sz="32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readdir</a:t>
            </a:r>
            <a:endParaRPr b="0" i="0" sz="3200" u="none" cap="none" strike="noStrike"/>
          </a:p>
        </p:txBody>
      </p:sp>
      <p:sp>
        <p:nvSpPr>
          <p:cNvPr id="183" name="Google Shape;183;p9"/>
          <p:cNvSpPr/>
          <p:nvPr/>
        </p:nvSpPr>
        <p:spPr>
          <a:xfrm>
            <a:off x="793790" y="4540925"/>
            <a:ext cx="6419374" cy="2189083"/>
          </a:xfrm>
          <a:prstGeom prst="roundRect">
            <a:avLst>
              <a:gd fmla="val 50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>
            <a:off x="793790" y="4518065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"/>
          <p:cNvSpPr/>
          <p:nvPr/>
        </p:nvSpPr>
        <p:spPr>
          <a:xfrm>
            <a:off x="3697307" y="4234815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1021" y="4387929"/>
            <a:ext cx="244912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1020723" y="5051227"/>
            <a:ext cx="4014192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00"/>
              <a:buFont typeface="Kanit Light"/>
              <a:buNone/>
            </a:pPr>
            <a:r>
              <a:rPr b="0" i="0" lang="en-US" sz="20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Lectura de Contenido de Directorios</a:t>
            </a:r>
            <a:endParaRPr b="0" i="0" sz="2000" u="none" cap="none" strike="noStrike"/>
          </a:p>
        </p:txBody>
      </p:sp>
      <p:sp>
        <p:nvSpPr>
          <p:cNvPr id="188" name="Google Shape;188;p9"/>
          <p:cNvSpPr/>
          <p:nvPr/>
        </p:nvSpPr>
        <p:spPr>
          <a:xfrm>
            <a:off x="1020723" y="5492472"/>
            <a:ext cx="5965508" cy="101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Martel Sans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 método </a:t>
            </a:r>
            <a:r>
              <a:rPr b="0" i="0" lang="en-US" sz="160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readdir</a:t>
            </a: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permite examinar el contenido completo de un directorio, devolviendo una lista con todos los nombres de archivos y subdirectorios contenidos.</a:t>
            </a:r>
            <a:endParaRPr b="0" i="0" sz="1600" u="none" cap="none" strike="noStrike"/>
          </a:p>
        </p:txBody>
      </p:sp>
      <p:sp>
        <p:nvSpPr>
          <p:cNvPr id="189" name="Google Shape;189;p9"/>
          <p:cNvSpPr/>
          <p:nvPr/>
        </p:nvSpPr>
        <p:spPr>
          <a:xfrm>
            <a:off x="7417237" y="4540925"/>
            <a:ext cx="6419374" cy="2189083"/>
          </a:xfrm>
          <a:prstGeom prst="roundRect">
            <a:avLst>
              <a:gd fmla="val 50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7417237" y="4518065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10320754" y="4234815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2" name="Google Shape;19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4468" y="4387929"/>
            <a:ext cx="244912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7644170" y="5051227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000"/>
              <a:buFont typeface="Kanit Light"/>
              <a:buNone/>
            </a:pPr>
            <a:r>
              <a:rPr b="0" i="0" lang="en-US" sz="20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Exploración Dinámica</a:t>
            </a:r>
            <a:endParaRPr b="0" i="0" sz="2000" u="none" cap="none" strike="noStrike"/>
          </a:p>
        </p:txBody>
      </p:sp>
      <p:sp>
        <p:nvSpPr>
          <p:cNvPr id="194" name="Google Shape;194;p9"/>
          <p:cNvSpPr/>
          <p:nvPr/>
        </p:nvSpPr>
        <p:spPr>
          <a:xfrm>
            <a:off x="7644170" y="5492472"/>
            <a:ext cx="5965508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Martel Sans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Especialmente útil para aplicaciones que necesitan procesar múltiples archivos, crear índices dinámicos o implementar funcionalidades de exploración de archivos.</a:t>
            </a:r>
            <a:endParaRPr b="0" i="0" sz="1600" u="none" cap="none" strike="noStrike"/>
          </a:p>
        </p:txBody>
      </p:sp>
      <p:sp>
        <p:nvSpPr>
          <p:cNvPr id="195" name="Google Shape;195;p9"/>
          <p:cNvSpPr/>
          <p:nvPr/>
        </p:nvSpPr>
        <p:spPr>
          <a:xfrm>
            <a:off x="793790" y="6959560"/>
            <a:ext cx="1304282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Martel Sans"/>
              <a:buNone/>
            </a:pPr>
            <a:r>
              <a:rPr b="1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Estructura:</a:t>
            </a:r>
            <a:r>
              <a:rPr b="0" i="0" lang="en-US" sz="16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fs.readdir(path, [options], callback)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2025-09-28T19:48:59Z</dcterms:created>
</cp:coreProperties>
</file>